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Основные вредители цветочно-декоративных  культур</a:t>
            </a: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715436" cy="6500858"/>
          </a:xfrm>
        </p:spPr>
        <p:txBody>
          <a:bodyPr>
            <a:normAutofit fontScale="70000" lnSpcReduction="20000"/>
          </a:bodyPr>
          <a:lstStyle/>
          <a:p>
            <a:pPr marL="0" indent="342900">
              <a:lnSpc>
                <a:spcPct val="120000"/>
              </a:lnSpc>
              <a:spcBef>
                <a:spcPts val="0"/>
              </a:spcBef>
              <a:buNone/>
            </a:pPr>
            <a:r>
              <a:rPr lang="ru-RU" dirty="0" smtClean="0">
                <a:latin typeface="Times New Roman" pitchFamily="18" charset="0"/>
                <a:cs typeface="Times New Roman" pitchFamily="18" charset="0"/>
              </a:rPr>
              <a:t>Размножается на протяжении всего года, дает 12-15 генераций в год. В среднем самка откладывает 20-400 яиц в паренхиму листьев, цветов или плодов, может проникать в нераспустившиеся бутоны хризантем. Яйца непрозрачные. Личинка первого возраста высовывает на поверхность растения только голову и сразу же приступает к питанию. Первая линька через 3-7 дней. Личинка второго возраста очень активна, для питания ищет скрытые места. Окукливание происходит в почве, но возможно и на цветах. Куколка белая. Отродившиеся самки начинают яйцекладку через 72 часа. Откладка яиц продолжается с перерывами в течение всей жизни самки. </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В </a:t>
            </a:r>
            <a:r>
              <a:rPr lang="ru-RU" dirty="0" smtClean="0">
                <a:latin typeface="Times New Roman" pitchFamily="18" charset="0"/>
                <a:cs typeface="Times New Roman" pitchFamily="18" charset="0"/>
              </a:rPr>
              <a:t>популяции самок больше чем самцов в четыре раза. Самцы </a:t>
            </a:r>
            <a:r>
              <a:rPr lang="ru-RU" dirty="0" err="1" smtClean="0">
                <a:latin typeface="Times New Roman" pitchFamily="18" charset="0"/>
                <a:cs typeface="Times New Roman" pitchFamily="18" charset="0"/>
              </a:rPr>
              <a:t>отрождаются</a:t>
            </a:r>
            <a:r>
              <a:rPr lang="ru-RU" dirty="0" smtClean="0">
                <a:latin typeface="Times New Roman" pitchFamily="18" charset="0"/>
                <a:cs typeface="Times New Roman" pitchFamily="18" charset="0"/>
              </a:rPr>
              <a:t> из неоплодотворенных яиц, которые откладывают неиспарившиеся самки. </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Зимуют </a:t>
            </a:r>
            <a:r>
              <a:rPr lang="ru-RU" dirty="0" smtClean="0">
                <a:latin typeface="Times New Roman" pitchFamily="18" charset="0"/>
                <a:cs typeface="Times New Roman" pitchFamily="18" charset="0"/>
              </a:rPr>
              <a:t>на стадии имаго. Являются переносчиками некоторых вирусных </a:t>
            </a:r>
            <a:r>
              <a:rPr lang="ru-RU" dirty="0" smtClean="0">
                <a:latin typeface="Times New Roman" pitchFamily="18" charset="0"/>
                <a:cs typeface="Times New Roman" pitchFamily="18" charset="0"/>
              </a:rPr>
              <a:t>заболеваний.</a:t>
            </a:r>
            <a:endParaRPr lang="ru-RU"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247242.jpg"/>
          <p:cNvPicPr>
            <a:picLocks noGrp="1" noChangeAspect="1"/>
          </p:cNvPicPr>
          <p:nvPr>
            <p:ph idx="1"/>
          </p:nvPr>
        </p:nvPicPr>
        <p:blipFill>
          <a:blip r:embed="rId2"/>
          <a:stretch>
            <a:fillRect/>
          </a:stretch>
        </p:blipFill>
        <p:spPr>
          <a:xfrm>
            <a:off x="357188" y="849513"/>
            <a:ext cx="8329612" cy="5230411"/>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6">
                    <a:lumMod val="50000"/>
                  </a:schemeClr>
                </a:solidFill>
                <a:latin typeface="Times New Roman" pitchFamily="18" charset="0"/>
                <a:cs typeface="Times New Roman" pitchFamily="18" charset="0"/>
              </a:rPr>
              <a:t>Пальмовая щитовка </a:t>
            </a:r>
            <a:r>
              <a:rPr lang="ru-RU" dirty="0" smtClean="0">
                <a:solidFill>
                  <a:schemeClr val="accent6">
                    <a:lumMod val="50000"/>
                  </a:schemeClr>
                </a:solidFill>
                <a:latin typeface="Times New Roman" pitchFamily="18" charset="0"/>
                <a:cs typeface="Times New Roman" pitchFamily="18" charset="0"/>
              </a:rPr>
              <a:t/>
            </a:r>
            <a:br>
              <a:rPr lang="ru-RU" dirty="0" smtClean="0">
                <a:solidFill>
                  <a:schemeClr val="accent6">
                    <a:lumMod val="50000"/>
                  </a:schemeClr>
                </a:solidFill>
                <a:latin typeface="Times New Roman" pitchFamily="18" charset="0"/>
                <a:cs typeface="Times New Roman" pitchFamily="18" charset="0"/>
              </a:rPr>
            </a:br>
            <a:r>
              <a:rPr lang="ru-RU" dirty="0" smtClean="0">
                <a:solidFill>
                  <a:schemeClr val="accent6">
                    <a:lumMod val="50000"/>
                  </a:schemeClr>
                </a:solidFill>
                <a:latin typeface="Times New Roman" pitchFamily="18" charset="0"/>
                <a:cs typeface="Times New Roman" pitchFamily="18" charset="0"/>
              </a:rPr>
              <a:t>(</a:t>
            </a:r>
            <a:r>
              <a:rPr lang="en-US" dirty="0" err="1" smtClean="0">
                <a:solidFill>
                  <a:schemeClr val="accent6">
                    <a:lumMod val="50000"/>
                  </a:schemeClr>
                </a:solidFill>
                <a:latin typeface="Times New Roman" pitchFamily="18" charset="0"/>
                <a:cs typeface="Times New Roman" pitchFamily="18" charset="0"/>
              </a:rPr>
              <a:t>Diaspis</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boisduvalii</a:t>
            </a:r>
            <a:r>
              <a:rPr lang="en-US" dirty="0" smtClean="0">
                <a:solidFill>
                  <a:schemeClr val="accent6">
                    <a:lumMod val="50000"/>
                  </a:schemeClr>
                </a:solidFill>
                <a:latin typeface="Times New Roman" pitchFamily="18" charset="0"/>
                <a:cs typeface="Times New Roman" pitchFamily="18" charset="0"/>
              </a:rPr>
              <a:t> Sign.)</a:t>
            </a:r>
            <a:endParaRPr lang="ru-RU"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500174"/>
            <a:ext cx="8786874" cy="5214974"/>
          </a:xfrm>
        </p:spPr>
        <p:txBody>
          <a:bodyPr>
            <a:normAutofit fontScale="62500" lnSpcReduction="20000"/>
          </a:bodyPr>
          <a:lstStyle/>
          <a:p>
            <a:pPr marL="0" indent="342900">
              <a:lnSpc>
                <a:spcPct val="120000"/>
              </a:lnSpc>
              <a:spcBef>
                <a:spcPts val="0"/>
              </a:spcBef>
              <a:buNone/>
            </a:pPr>
            <a:r>
              <a:rPr lang="ru-RU" dirty="0" smtClean="0">
                <a:latin typeface="Times New Roman" pitchFamily="18" charset="0"/>
                <a:cs typeface="Times New Roman" pitchFamily="18" charset="0"/>
              </a:rPr>
              <a:t>В России вредит только в оранжереях, а также на комнатных растениях. Повреждает, главным образом, растения из семейства орхидных, а также пальмы, кактусы, </a:t>
            </a:r>
            <a:r>
              <a:rPr lang="ru-RU" dirty="0" err="1" smtClean="0">
                <a:latin typeface="Times New Roman" pitchFamily="18" charset="0"/>
                <a:cs typeface="Times New Roman" pitchFamily="18" charset="0"/>
              </a:rPr>
              <a:t>бромелиевые</a:t>
            </a:r>
            <a:r>
              <a:rPr lang="ru-RU" dirty="0" smtClean="0">
                <a:latin typeface="Times New Roman" pitchFamily="18" charset="0"/>
                <a:cs typeface="Times New Roman" pitchFamily="18" charset="0"/>
              </a:rPr>
              <a:t> и ряд других тропических растений. Щиток самки диаметром около 2 мм, белый, прозрачный, плоский, круглый, со светло-коричневыми личиночными шкурками в центре. </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Щиток  </a:t>
            </a:r>
            <a:r>
              <a:rPr lang="ru-RU" dirty="0" smtClean="0">
                <a:latin typeface="Times New Roman" pitchFamily="18" charset="0"/>
                <a:cs typeface="Times New Roman" pitchFamily="18" charset="0"/>
              </a:rPr>
              <a:t>нимфы самца удлиненный, белый. Взрослый самец крылатый. Развитие этого тропического вида идет без диапаузы. Большинство особей находятся на листьях, хотя черешки, веточки и стволы (особенно у пальм) также могут покрываться колониями вредителя. Закончившие развитие самки после спаривания откладывают под щиток около 100 яиц. </a:t>
            </a:r>
            <a:r>
              <a:rPr lang="ru-RU" dirty="0" err="1" smtClean="0">
                <a:latin typeface="Times New Roman" pitchFamily="18" charset="0"/>
                <a:cs typeface="Times New Roman" pitchFamily="18" charset="0"/>
              </a:rPr>
              <a:t>Отрождающиеся</a:t>
            </a:r>
            <a:r>
              <a:rPr lang="ru-RU" dirty="0" smtClean="0">
                <a:latin typeface="Times New Roman" pitchFamily="18" charset="0"/>
                <a:cs typeface="Times New Roman" pitchFamily="18" charset="0"/>
              </a:rPr>
              <a:t> подвижные бродяжки расползаются по растению, теряют подвижность и образуют щиток. Все последующее развитие их происходит на том же месте. В течение года в условиях оранжерей обычно развиваются три поколения.</a:t>
            </a:r>
            <a:endParaRPr lang="ru-RU"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472518" cy="6429420"/>
          </a:xfrm>
        </p:spPr>
        <p:txBody>
          <a:bodyPr/>
          <a:lstStyle/>
          <a:p>
            <a:pPr marL="0" indent="342900">
              <a:spcBef>
                <a:spcPts val="0"/>
              </a:spcBef>
              <a:buNone/>
            </a:pPr>
            <a:r>
              <a:rPr lang="ru-RU" dirty="0" smtClean="0">
                <a:latin typeface="Times New Roman" pitchFamily="18" charset="0"/>
                <a:cs typeface="Times New Roman" pitchFamily="18" charset="0"/>
              </a:rPr>
              <a:t>Высасывая соки из различных органов, щитовка вызывает нарушение их нормального роста и развития. В местах питания появляются желтоватые пятна, которые, как и колонии самого вредителя портят внешний вид растений. Сильное повреждение может приводить к полному усыханию растений. Бродяжек пальмовой щитовки могут уничтожать некоторые хищные клещи из семейства </a:t>
            </a:r>
            <a:r>
              <a:rPr lang="ru-RU" dirty="0" err="1" smtClean="0">
                <a:latin typeface="Times New Roman" pitchFamily="18" charset="0"/>
                <a:cs typeface="Times New Roman" pitchFamily="18" charset="0"/>
              </a:rPr>
              <a:t>Phytoseiidae</a:t>
            </a:r>
            <a:r>
              <a:rPr lang="ru-RU" dirty="0" smtClean="0">
                <a:latin typeface="Times New Roman" pitchFamily="18" charset="0"/>
                <a:cs typeface="Times New Roman" pitchFamily="18" charset="0"/>
              </a:rPr>
              <a:t>, а также божья коровка (</a:t>
            </a:r>
            <a:r>
              <a:rPr lang="ru-RU" dirty="0" err="1" smtClean="0">
                <a:latin typeface="Times New Roman" pitchFamily="18" charset="0"/>
                <a:cs typeface="Times New Roman" pitchFamily="18" charset="0"/>
              </a:rPr>
              <a:t>Lindorus</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laphanthae</a:t>
            </a:r>
            <a:r>
              <a:rPr lang="ru-RU" dirty="0" smtClean="0">
                <a:latin typeface="Times New Roman" pitchFamily="18" charset="0"/>
                <a:cs typeface="Times New Roman" pitchFamily="18" charset="0"/>
              </a:rPr>
              <a:t> В.)</a:t>
            </a:r>
            <a:endParaRPr lang="ru-RU"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mall on palm700.jpg"/>
          <p:cNvPicPr>
            <a:picLocks noGrp="1" noChangeAspect="1"/>
          </p:cNvPicPr>
          <p:nvPr>
            <p:ph idx="1"/>
          </p:nvPr>
        </p:nvPicPr>
        <p:blipFill>
          <a:blip r:embed="rId2"/>
          <a:stretch>
            <a:fillRect/>
          </a:stretch>
        </p:blipFill>
        <p:spPr>
          <a:xfrm>
            <a:off x="785786" y="428624"/>
            <a:ext cx="7643866" cy="592933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8186766" cy="1082660"/>
          </a:xfrm>
        </p:spPr>
        <p:txBody>
          <a:bodyPr>
            <a:normAutofit fontScale="90000"/>
          </a:bodyPr>
          <a:lstStyle/>
          <a:p>
            <a:r>
              <a:rPr lang="ru-RU" dirty="0" smtClean="0">
                <a:solidFill>
                  <a:schemeClr val="accent6">
                    <a:lumMod val="50000"/>
                  </a:schemeClr>
                </a:solidFill>
                <a:latin typeface="Times New Roman" pitchFamily="18" charset="0"/>
                <a:cs typeface="Times New Roman" pitchFamily="18" charset="0"/>
              </a:rPr>
              <a:t>Мягкая </a:t>
            </a:r>
            <a:r>
              <a:rPr lang="ru-RU" dirty="0" err="1" smtClean="0">
                <a:solidFill>
                  <a:schemeClr val="accent6">
                    <a:lumMod val="50000"/>
                  </a:schemeClr>
                </a:solidFill>
                <a:latin typeface="Times New Roman" pitchFamily="18" charset="0"/>
                <a:cs typeface="Times New Roman" pitchFamily="18" charset="0"/>
              </a:rPr>
              <a:t>ложнощитовка</a:t>
            </a:r>
            <a:r>
              <a:rPr lang="ru-RU" dirty="0" smtClean="0">
                <a:solidFill>
                  <a:schemeClr val="accent6">
                    <a:lumMod val="50000"/>
                  </a:schemeClr>
                </a:solidFill>
                <a:latin typeface="Times New Roman" pitchFamily="18" charset="0"/>
                <a:cs typeface="Times New Roman" pitchFamily="18" charset="0"/>
              </a:rPr>
              <a:t> </a:t>
            </a:r>
            <a:r>
              <a:rPr lang="ru-RU" dirty="0" smtClean="0">
                <a:solidFill>
                  <a:schemeClr val="accent6">
                    <a:lumMod val="50000"/>
                  </a:schemeClr>
                </a:solidFill>
                <a:latin typeface="Times New Roman" pitchFamily="18" charset="0"/>
                <a:cs typeface="Times New Roman" pitchFamily="18" charset="0"/>
              </a:rPr>
              <a:t/>
            </a:r>
            <a:br>
              <a:rPr lang="ru-RU" dirty="0" smtClean="0">
                <a:solidFill>
                  <a:schemeClr val="accent6">
                    <a:lumMod val="50000"/>
                  </a:schemeClr>
                </a:solidFill>
                <a:latin typeface="Times New Roman" pitchFamily="18" charset="0"/>
                <a:cs typeface="Times New Roman" pitchFamily="18" charset="0"/>
              </a:rPr>
            </a:br>
            <a:r>
              <a:rPr lang="ru-RU" dirty="0" smtClean="0">
                <a:solidFill>
                  <a:schemeClr val="accent6">
                    <a:lumMod val="50000"/>
                  </a:schemeClr>
                </a:solidFill>
                <a:latin typeface="Times New Roman" pitchFamily="18" charset="0"/>
                <a:cs typeface="Times New Roman" pitchFamily="18" charset="0"/>
              </a:rPr>
              <a:t>(</a:t>
            </a:r>
            <a:r>
              <a:rPr lang="en-US" dirty="0" err="1" smtClean="0">
                <a:solidFill>
                  <a:schemeClr val="accent6">
                    <a:lumMod val="50000"/>
                  </a:schemeClr>
                </a:solidFill>
                <a:latin typeface="Times New Roman" pitchFamily="18" charset="0"/>
                <a:cs typeface="Times New Roman" pitchFamily="18" charset="0"/>
              </a:rPr>
              <a:t>Coccus</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hesperidum</a:t>
            </a:r>
            <a:r>
              <a:rPr lang="en-US" dirty="0" smtClean="0">
                <a:solidFill>
                  <a:schemeClr val="accent6">
                    <a:lumMod val="50000"/>
                  </a:schemeClr>
                </a:solidFill>
                <a:latin typeface="Times New Roman" pitchFamily="18" charset="0"/>
                <a:cs typeface="Times New Roman" pitchFamily="18" charset="0"/>
              </a:rPr>
              <a:t> L.)</a:t>
            </a:r>
            <a:endParaRPr lang="ru-RU"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357298"/>
            <a:ext cx="8715436" cy="5357850"/>
          </a:xfrm>
        </p:spPr>
        <p:txBody>
          <a:bodyPr>
            <a:normAutofit fontScale="70000" lnSpcReduction="20000"/>
          </a:bodyPr>
          <a:lstStyle/>
          <a:p>
            <a:pPr marL="0" indent="342900">
              <a:lnSpc>
                <a:spcPct val="120000"/>
              </a:lnSpc>
              <a:spcBef>
                <a:spcPts val="0"/>
              </a:spcBef>
              <a:buNone/>
            </a:pPr>
            <a:r>
              <a:rPr lang="ru-RU" dirty="0" smtClean="0">
                <a:latin typeface="Times New Roman" pitchFamily="18" charset="0"/>
                <a:cs typeface="Times New Roman" pitchFamily="18" charset="0"/>
              </a:rPr>
              <a:t>Постоянный спутник оранжерейных и комнатных растений. Повреждает почти все тропические и субтропические культуры и декоративные растения. </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Самка </a:t>
            </a:r>
            <a:r>
              <a:rPr lang="ru-RU" dirty="0" smtClean="0">
                <a:latin typeface="Times New Roman" pitchFamily="18" charset="0"/>
                <a:cs typeface="Times New Roman" pitchFamily="18" charset="0"/>
              </a:rPr>
              <a:t>длиной до 4-5 мм, слабовыпуклая, яйцевидная, иногда асимметричная, от желтовато-зеленого до коричневого цвета с рисунком из продольных и двух поперечных полос. Самцы очень редки. </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В </a:t>
            </a:r>
            <a:r>
              <a:rPr lang="ru-RU" dirty="0" smtClean="0">
                <a:latin typeface="Times New Roman" pitchFamily="18" charset="0"/>
                <a:cs typeface="Times New Roman" pitchFamily="18" charset="0"/>
              </a:rPr>
              <a:t>открытом грунте зимуют личинки I и II возрастов. Могут зимовать и самцы. При благоприятных условиях развитие продолжается круглый год. Закончившие развитие самки в течение 20-65 дней откладывают яйца. Их плодовитость в зависимости от кормовых растений колеблется от нескольких десятков до 600 яиц. Сразу после откладки из яиц появляются личинки, так как эмбриональное развитие полностью завершается во время их движения по яйцеводам самки (яйцеживорождение).</a:t>
            </a:r>
            <a:endParaRPr lang="ru-RU"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472518" cy="6500858"/>
          </a:xfrm>
        </p:spPr>
        <p:txBody>
          <a:bodyPr>
            <a:normAutofit fontScale="77500" lnSpcReduction="20000"/>
          </a:bodyPr>
          <a:lstStyle/>
          <a:p>
            <a:pPr marL="0" indent="342900">
              <a:lnSpc>
                <a:spcPct val="120000"/>
              </a:lnSpc>
              <a:spcBef>
                <a:spcPts val="0"/>
              </a:spcBef>
              <a:buNone/>
            </a:pPr>
            <a:r>
              <a:rPr lang="ru-RU" dirty="0" smtClean="0">
                <a:latin typeface="Times New Roman" pitchFamily="18" charset="0"/>
                <a:cs typeface="Times New Roman" pitchFamily="18" charset="0"/>
              </a:rPr>
              <a:t>Личинки расползаются и прикрепляются в основном на молодых веточках и верхней стороне листьев вдоль жилок, предпочитая затененные </a:t>
            </a:r>
            <a:r>
              <a:rPr lang="ru-RU" dirty="0" smtClean="0">
                <a:latin typeface="Times New Roman" pitchFamily="18" charset="0"/>
                <a:cs typeface="Times New Roman" pitchFamily="18" charset="0"/>
              </a:rPr>
              <a:t>места</a:t>
            </a:r>
            <a:r>
              <a:rPr lang="ru-RU" dirty="0" smtClean="0">
                <a:latin typeface="Times New Roman" pitchFamily="18" charset="0"/>
                <a:cs typeface="Times New Roman" pitchFamily="18" charset="0"/>
              </a:rPr>
              <a:t>. Изредка, обычно при усыхании заселенных органов, могут передвигаться и личинки II возраста. Развитие личинок продолжается обычно от 17 до 21 суток, половой зрелости самки нового поколения достигают еще примерно через 20-25 дней. Всего в течение года в оранжереях развиваются до 6-7 поколений, в открытом грунте – 3-4. Развитие в основном осуществляется путем партеногенеза. При сильном заселении растений, высасывание соков личинками и самками вызывает искривление стеблей, деформацию, засыхание и опадение листьев, гибель растений, особенно молодых. Обильно выделяемая </a:t>
            </a:r>
            <a:r>
              <a:rPr lang="ru-RU" dirty="0" err="1" smtClean="0">
                <a:latin typeface="Times New Roman" pitchFamily="18" charset="0"/>
                <a:cs typeface="Times New Roman" pitchFamily="18" charset="0"/>
              </a:rPr>
              <a:t>ложнощитовками</a:t>
            </a:r>
            <a:r>
              <a:rPr lang="ru-RU" dirty="0" smtClean="0">
                <a:latin typeface="Times New Roman" pitchFamily="18" charset="0"/>
                <a:cs typeface="Times New Roman" pitchFamily="18" charset="0"/>
              </a:rPr>
              <a:t> медвяная роса (сахаристые экскременты) и поселяющиеся на ней </a:t>
            </a:r>
            <a:r>
              <a:rPr lang="ru-RU" dirty="0" err="1" smtClean="0">
                <a:latin typeface="Times New Roman" pitchFamily="18" charset="0"/>
                <a:cs typeface="Times New Roman" pitchFamily="18" charset="0"/>
              </a:rPr>
              <a:t>сажистые</a:t>
            </a:r>
            <a:r>
              <a:rPr lang="ru-RU" dirty="0" smtClean="0">
                <a:latin typeface="Times New Roman" pitchFamily="18" charset="0"/>
                <a:cs typeface="Times New Roman" pitchFamily="18" charset="0"/>
              </a:rPr>
              <a:t> грибки резко снижают декоративность растений</a:t>
            </a:r>
            <a:r>
              <a:rPr lang="ru-RU" dirty="0" smtClean="0"/>
              <a:t>.</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occus-hesperidum-73926.jpg"/>
          <p:cNvPicPr>
            <a:picLocks noGrp="1" noChangeAspect="1"/>
          </p:cNvPicPr>
          <p:nvPr>
            <p:ph idx="1"/>
          </p:nvPr>
        </p:nvPicPr>
        <p:blipFill>
          <a:blip r:embed="rId2"/>
          <a:stretch>
            <a:fillRect/>
          </a:stretch>
        </p:blipFill>
        <p:spPr>
          <a:xfrm>
            <a:off x="428596" y="1214422"/>
            <a:ext cx="8617043" cy="461011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6">
                    <a:lumMod val="50000"/>
                  </a:schemeClr>
                </a:solidFill>
                <a:latin typeface="Times New Roman" pitchFamily="18" charset="0"/>
                <a:cs typeface="Times New Roman" pitchFamily="18" charset="0"/>
              </a:rPr>
              <a:t>Приморский мучнистый червец (</a:t>
            </a:r>
            <a:r>
              <a:rPr lang="en-US" dirty="0" err="1" smtClean="0">
                <a:solidFill>
                  <a:schemeClr val="accent6">
                    <a:lumMod val="50000"/>
                  </a:schemeClr>
                </a:solidFill>
                <a:latin typeface="Times New Roman" pitchFamily="18" charset="0"/>
                <a:cs typeface="Times New Roman" pitchFamily="18" charset="0"/>
              </a:rPr>
              <a:t>Pseudococcus</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affinis</a:t>
            </a:r>
            <a:r>
              <a:rPr lang="en-US" dirty="0" smtClean="0">
                <a:solidFill>
                  <a:schemeClr val="accent6">
                    <a:lumMod val="50000"/>
                  </a:schemeClr>
                </a:solidFill>
                <a:latin typeface="Times New Roman" pitchFamily="18" charset="0"/>
                <a:cs typeface="Times New Roman" pitchFamily="18" charset="0"/>
              </a:rPr>
              <a:t> Mask).</a:t>
            </a:r>
            <a:endParaRPr lang="ru-RU"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357158" y="1600200"/>
            <a:ext cx="8329642" cy="5043510"/>
          </a:xfrm>
        </p:spPr>
        <p:txBody>
          <a:bodyPr>
            <a:normAutofit fontScale="85000" lnSpcReduction="20000"/>
          </a:bodyPr>
          <a:lstStyle/>
          <a:p>
            <a:pPr marL="0" indent="342900">
              <a:lnSpc>
                <a:spcPct val="120000"/>
              </a:lnSpc>
              <a:spcBef>
                <a:spcPts val="0"/>
              </a:spcBef>
              <a:buNone/>
            </a:pPr>
            <a:r>
              <a:rPr lang="ru-RU" dirty="0" smtClean="0">
                <a:latin typeface="Times New Roman" pitchFamily="18" charset="0"/>
                <a:cs typeface="Times New Roman" pitchFamily="18" charset="0"/>
              </a:rPr>
              <a:t>Один из самых обычных и опасных вредителей оранжерейных и комнатных растений. Повреждает многие плодовые, лесные и декоративные растения. В оранжереях сильнее всего страдают пальмы, фикусы, цитрусовые, бегонии, герани, гладиолусы, кактусы. Могут повреждаться луковицы нарциссов и тюльпанов. Тело взрослой самки длиной до 5,5 мм, розовато-серое, широкоовальное, покрыто белым порошковидным восковым налетом; по бокам тела расположены 17 пар тонких восковых нитей. Зимуют в условиях открытого грунта личинки последних возрастов и </a:t>
            </a:r>
            <a:r>
              <a:rPr lang="ru-RU" dirty="0" smtClean="0">
                <a:latin typeface="Times New Roman" pitchFamily="18" charset="0"/>
                <a:cs typeface="Times New Roman" pitchFamily="18" charset="0"/>
              </a:rPr>
              <a:t>самки.</a:t>
            </a:r>
            <a:endParaRPr lang="ru-RU"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15436" cy="6572296"/>
          </a:xfrm>
        </p:spPr>
        <p:txBody>
          <a:bodyPr>
            <a:normAutofit fontScale="77500" lnSpcReduction="20000"/>
          </a:bodyPr>
          <a:lstStyle/>
          <a:p>
            <a:pPr marL="0" indent="342900">
              <a:lnSpc>
                <a:spcPct val="120000"/>
              </a:lnSpc>
              <a:spcBef>
                <a:spcPts val="0"/>
              </a:spcBef>
              <a:buNone/>
            </a:pPr>
            <a:r>
              <a:rPr lang="ru-RU" dirty="0" smtClean="0">
                <a:latin typeface="Times New Roman" pitchFamily="18" charset="0"/>
                <a:cs typeface="Times New Roman" pitchFamily="18" charset="0"/>
              </a:rPr>
              <a:t>В оранжереях с температурой выше 25°С развитие не прекращается круглый год. Закончившие развитие самки откладывают яйца в </a:t>
            </a:r>
            <a:r>
              <a:rPr lang="ru-RU" dirty="0" err="1" smtClean="0">
                <a:latin typeface="Times New Roman" pitchFamily="18" charset="0"/>
                <a:cs typeface="Times New Roman" pitchFamily="18" charset="0"/>
              </a:rPr>
              <a:t>овисак</a:t>
            </a:r>
            <a:r>
              <a:rPr lang="ru-RU" dirty="0" smtClean="0">
                <a:latin typeface="Times New Roman" pitchFamily="18" charset="0"/>
                <a:cs typeface="Times New Roman" pitchFamily="18" charset="0"/>
              </a:rPr>
              <a:t>. Плодовитость – до 900 яиц. Появившиеся личинки расползаются и прикрепляются к поверхности любых органов растений, в том числе корней, высасывая из них соки. К активному передвижению способны и все остальные стадии развития вредителя. В течение года в открытом грунте развиваются 2-4 поколения, в оранжереях – 4-5. При массовом размножении червец вызывает деформацию </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и опадение листьев. На растениях нередко образуются хорошо заметные </a:t>
            </a:r>
            <a:r>
              <a:rPr lang="ru-RU" dirty="0" err="1" smtClean="0">
                <a:latin typeface="Times New Roman" pitchFamily="18" charset="0"/>
                <a:cs typeface="Times New Roman" pitchFamily="18" charset="0"/>
              </a:rPr>
              <a:t>ватообразные</a:t>
            </a:r>
            <a:r>
              <a:rPr lang="ru-RU" dirty="0" smtClean="0">
                <a:latin typeface="Times New Roman" pitchFamily="18" charset="0"/>
                <a:cs typeface="Times New Roman" pitchFamily="18" charset="0"/>
              </a:rPr>
              <a:t> колонии. Иногда происходит гибель молодых растений. Размножению вредителя способствует повышенная влажность воздуха (70-100 %). Напротив, при влажности ниже 30-40 % происходит массовая гибель отложенных яиц. Неблагоприятным для червеца является также длительное (более З-4 ч) воздействие прямого солнечного света</a:t>
            </a:r>
            <a:endParaRPr lang="ru-RU"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6">
                    <a:lumMod val="50000"/>
                  </a:schemeClr>
                </a:solidFill>
                <a:latin typeface="Times New Roman" pitchFamily="18" charset="0"/>
                <a:cs typeface="Times New Roman" pitchFamily="18" charset="0"/>
              </a:rPr>
              <a:t>Персиковая, оранжерейная или табачная тля (</a:t>
            </a:r>
            <a:r>
              <a:rPr lang="ru-RU" dirty="0" err="1" smtClean="0">
                <a:solidFill>
                  <a:schemeClr val="accent6">
                    <a:lumMod val="50000"/>
                  </a:schemeClr>
                </a:solidFill>
                <a:latin typeface="Times New Roman" pitchFamily="18" charset="0"/>
                <a:cs typeface="Times New Roman" pitchFamily="18" charset="0"/>
              </a:rPr>
              <a:t>Myzodes</a:t>
            </a:r>
            <a:r>
              <a:rPr lang="ru-RU" dirty="0" smtClean="0">
                <a:solidFill>
                  <a:schemeClr val="accent6">
                    <a:lumMod val="50000"/>
                  </a:schemeClr>
                </a:solidFill>
                <a:latin typeface="Times New Roman" pitchFamily="18" charset="0"/>
                <a:cs typeface="Times New Roman" pitchFamily="18" charset="0"/>
              </a:rPr>
              <a:t> </a:t>
            </a:r>
            <a:r>
              <a:rPr lang="ru-RU" dirty="0" err="1" smtClean="0">
                <a:solidFill>
                  <a:schemeClr val="accent6">
                    <a:lumMod val="50000"/>
                  </a:schemeClr>
                </a:solidFill>
                <a:latin typeface="Times New Roman" pitchFamily="18" charset="0"/>
                <a:cs typeface="Times New Roman" pitchFamily="18" charset="0"/>
              </a:rPr>
              <a:t>persicae</a:t>
            </a:r>
            <a:r>
              <a:rPr lang="ru-RU" dirty="0" smtClean="0">
                <a:solidFill>
                  <a:schemeClr val="accent6">
                    <a:lumMod val="50000"/>
                  </a:schemeClr>
                </a:solidFill>
                <a:latin typeface="Times New Roman" pitchFamily="18" charset="0"/>
                <a:cs typeface="Times New Roman" pitchFamily="18" charset="0"/>
              </a:rPr>
              <a:t> </a:t>
            </a:r>
            <a:r>
              <a:rPr lang="ru-RU" dirty="0" err="1" smtClean="0">
                <a:solidFill>
                  <a:schemeClr val="accent6">
                    <a:lumMod val="50000"/>
                  </a:schemeClr>
                </a:solidFill>
                <a:latin typeface="Times New Roman" pitchFamily="18" charset="0"/>
                <a:cs typeface="Times New Roman" pitchFamily="18" charset="0"/>
              </a:rPr>
              <a:t>Sulz</a:t>
            </a:r>
            <a:r>
              <a:rPr lang="ru-RU" dirty="0" smtClean="0">
                <a:solidFill>
                  <a:schemeClr val="accent6">
                    <a:lumMod val="50000"/>
                  </a:schemeClr>
                </a:solidFill>
                <a:latin typeface="Times New Roman" pitchFamily="18" charset="0"/>
                <a:cs typeface="Times New Roman" pitchFamily="18" charset="0"/>
              </a:rPr>
              <a:t>.)</a:t>
            </a:r>
            <a:endParaRPr lang="ru-RU"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1600200"/>
            <a:ext cx="8572560" cy="4900634"/>
          </a:xfrm>
        </p:spPr>
        <p:txBody>
          <a:bodyPr>
            <a:normAutofit fontScale="62500" lnSpcReduction="20000"/>
          </a:bodyPr>
          <a:lstStyle/>
          <a:p>
            <a:pPr marL="0" indent="342900">
              <a:lnSpc>
                <a:spcPct val="120000"/>
              </a:lnSpc>
              <a:spcBef>
                <a:spcPts val="0"/>
              </a:spcBef>
              <a:buNone/>
            </a:pPr>
            <a:r>
              <a:rPr lang="ru-RU" dirty="0" smtClean="0">
                <a:latin typeface="Times New Roman" pitchFamily="18" charset="0"/>
                <a:cs typeface="Times New Roman" pitchFamily="18" charset="0"/>
              </a:rPr>
              <a:t>В условиях защищенного грунта вредит повсеместно. Широко распространена и в открытом грунте. Способна развиваться на большей части цветочно-декоративных растений. </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Бескрылая </a:t>
            </a:r>
            <a:r>
              <a:rPr lang="ru-RU" dirty="0" smtClean="0">
                <a:latin typeface="Times New Roman" pitchFamily="18" charset="0"/>
                <a:cs typeface="Times New Roman" pitchFamily="18" charset="0"/>
              </a:rPr>
              <a:t>партеногенетическая самка длиной 1,2-2,3 мм, </a:t>
            </a:r>
            <a:r>
              <a:rPr lang="ru-RU" dirty="0" err="1" smtClean="0">
                <a:latin typeface="Times New Roman" pitchFamily="18" charset="0"/>
                <a:cs typeface="Times New Roman" pitchFamily="18" charset="0"/>
              </a:rPr>
              <a:t>широковеретеновидная</a:t>
            </a:r>
            <a:r>
              <a:rPr lang="ru-RU" dirty="0" smtClean="0">
                <a:latin typeface="Times New Roman" pitchFamily="18" charset="0"/>
                <a:cs typeface="Times New Roman" pitchFamily="18" charset="0"/>
              </a:rPr>
              <a:t>, светло-зеленая, </a:t>
            </a:r>
            <a:r>
              <a:rPr lang="ru-RU" dirty="0" err="1" smtClean="0">
                <a:latin typeface="Times New Roman" pitchFamily="18" charset="0"/>
                <a:cs typeface="Times New Roman" pitchFamily="18" charset="0"/>
              </a:rPr>
              <a:t>розовая</a:t>
            </a:r>
            <a:r>
              <a:rPr lang="ru-RU" dirty="0" smtClean="0">
                <a:latin typeface="Times New Roman" pitchFamily="18" charset="0"/>
                <a:cs typeface="Times New Roman" pitchFamily="18" charset="0"/>
              </a:rPr>
              <a:t> или красноватая</a:t>
            </a:r>
            <a:r>
              <a:rPr lang="ru-RU" dirty="0" smtClean="0">
                <a:latin typeface="Times New Roman" pitchFamily="18" charset="0"/>
                <a:cs typeface="Times New Roman" pitchFamily="18" charset="0"/>
              </a:rPr>
              <a:t>.</a:t>
            </a:r>
          </a:p>
          <a:p>
            <a:pPr marL="0" indent="342900">
              <a:lnSpc>
                <a:spcPct val="120000"/>
              </a:lnSpc>
              <a:spcBef>
                <a:spcPts val="0"/>
              </a:spcBef>
              <a:buNone/>
            </a:pP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 зоне произрастания персика (основного хозяина) персиковая тля размножается как двудомный вид. В оранжереях и теплицах развивается </a:t>
            </a:r>
            <a:r>
              <a:rPr lang="ru-RU" dirty="0" err="1" smtClean="0">
                <a:latin typeface="Times New Roman" pitchFamily="18" charset="0"/>
                <a:cs typeface="Times New Roman" pitchFamily="18" charset="0"/>
              </a:rPr>
              <a:t>неполноциклично</a:t>
            </a:r>
            <a:r>
              <a:rPr lang="ru-RU" dirty="0" smtClean="0">
                <a:latin typeface="Times New Roman" pitchFamily="18" charset="0"/>
                <a:cs typeface="Times New Roman" pitchFamily="18" charset="0"/>
              </a:rPr>
              <a:t> и размножается только </a:t>
            </a:r>
            <a:r>
              <a:rPr lang="ru-RU" dirty="0" err="1" smtClean="0">
                <a:latin typeface="Times New Roman" pitchFamily="18" charset="0"/>
                <a:cs typeface="Times New Roman" pitchFamily="18" charset="0"/>
              </a:rPr>
              <a:t>партеногенетически</a:t>
            </a:r>
            <a:r>
              <a:rPr lang="ru-RU" dirty="0" smtClean="0">
                <a:latin typeface="Times New Roman" pitchFamily="18" charset="0"/>
                <a:cs typeface="Times New Roman" pitchFamily="18" charset="0"/>
              </a:rPr>
              <a:t>. Число поколений (более 10) зависит от температуры. Весной может расселяться на травянистые растения открытого грунта. Образует колонии и питается чаще всего на нижней стороне верхушечных листьев. </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Поврежденные </a:t>
            </a:r>
            <a:r>
              <a:rPr lang="ru-RU" dirty="0" smtClean="0">
                <a:latin typeface="Times New Roman" pitchFamily="18" charset="0"/>
                <a:cs typeface="Times New Roman" pitchFamily="18" charset="0"/>
              </a:rPr>
              <a:t>листья деформируются и скручиваются, при сильном поражении листья желтеют, бутоны не распускаются, поверхность листьев загрязняется экскрементами. Может переносить более 100 различных видов вирусов растений.</a:t>
            </a:r>
            <a:endParaRPr lang="ru-RU"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muchnistyiy-chervets-na-komnatnyih-rasteniyah-profilaktika-i-borba-02.jpg"/>
          <p:cNvPicPr>
            <a:picLocks noGrp="1" noChangeAspect="1"/>
          </p:cNvPicPr>
          <p:nvPr>
            <p:ph idx="1"/>
          </p:nvPr>
        </p:nvPicPr>
        <p:blipFill>
          <a:blip r:embed="rId2"/>
          <a:stretch>
            <a:fillRect/>
          </a:stretch>
        </p:blipFill>
        <p:spPr>
          <a:xfrm>
            <a:off x="571472" y="857232"/>
            <a:ext cx="7500991" cy="500066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6">
                    <a:lumMod val="50000"/>
                  </a:schemeClr>
                </a:solidFill>
                <a:latin typeface="Times New Roman" pitchFamily="18" charset="0"/>
                <a:cs typeface="Times New Roman" pitchFamily="18" charset="0"/>
              </a:rPr>
              <a:t>Тепличная </a:t>
            </a:r>
            <a:r>
              <a:rPr lang="ru-RU" dirty="0" err="1" smtClean="0">
                <a:solidFill>
                  <a:schemeClr val="accent6">
                    <a:lumMod val="50000"/>
                  </a:schemeClr>
                </a:solidFill>
                <a:latin typeface="Times New Roman" pitchFamily="18" charset="0"/>
                <a:cs typeface="Times New Roman" pitchFamily="18" charset="0"/>
              </a:rPr>
              <a:t>белокрылка</a:t>
            </a:r>
            <a:r>
              <a:rPr lang="ru-RU" dirty="0" smtClean="0">
                <a:solidFill>
                  <a:schemeClr val="accent6">
                    <a:lumMod val="50000"/>
                  </a:schemeClr>
                </a:solidFill>
                <a:latin typeface="Times New Roman" pitchFamily="18" charset="0"/>
                <a:cs typeface="Times New Roman" pitchFamily="18" charset="0"/>
              </a:rPr>
              <a:t> </a:t>
            </a:r>
            <a:r>
              <a:rPr lang="ru-RU" dirty="0" smtClean="0">
                <a:solidFill>
                  <a:schemeClr val="accent6">
                    <a:lumMod val="50000"/>
                  </a:schemeClr>
                </a:solidFill>
                <a:latin typeface="Times New Roman" pitchFamily="18" charset="0"/>
                <a:cs typeface="Times New Roman" pitchFamily="18" charset="0"/>
              </a:rPr>
              <a:t/>
            </a:r>
            <a:br>
              <a:rPr lang="ru-RU" dirty="0" smtClean="0">
                <a:solidFill>
                  <a:schemeClr val="accent6">
                    <a:lumMod val="50000"/>
                  </a:schemeClr>
                </a:solidFill>
                <a:latin typeface="Times New Roman" pitchFamily="18" charset="0"/>
                <a:cs typeface="Times New Roman" pitchFamily="18" charset="0"/>
              </a:rPr>
            </a:br>
            <a:r>
              <a:rPr lang="ru-RU" dirty="0" smtClean="0">
                <a:solidFill>
                  <a:schemeClr val="accent6">
                    <a:lumMod val="50000"/>
                  </a:schemeClr>
                </a:solidFill>
                <a:latin typeface="Times New Roman" pitchFamily="18" charset="0"/>
                <a:cs typeface="Times New Roman" pitchFamily="18" charset="0"/>
              </a:rPr>
              <a:t>(</a:t>
            </a:r>
            <a:r>
              <a:rPr lang="en-US" dirty="0" err="1" smtClean="0">
                <a:solidFill>
                  <a:schemeClr val="accent6">
                    <a:lumMod val="50000"/>
                  </a:schemeClr>
                </a:solidFill>
                <a:latin typeface="Times New Roman" pitchFamily="18" charset="0"/>
                <a:cs typeface="Times New Roman" pitchFamily="18" charset="0"/>
              </a:rPr>
              <a:t>Trialeurodes</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vaporariorum</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Westm</a:t>
            </a:r>
            <a:r>
              <a:rPr lang="en-US" dirty="0" smtClean="0">
                <a:solidFill>
                  <a:schemeClr val="accent6">
                    <a:lumMod val="50000"/>
                  </a:schemeClr>
                </a:solidFill>
                <a:latin typeface="Times New Roman" pitchFamily="18" charset="0"/>
                <a:cs typeface="Times New Roman" pitchFamily="18" charset="0"/>
              </a:rPr>
              <a:t>)</a:t>
            </a:r>
            <a:endParaRPr lang="ru-RU"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600200"/>
            <a:ext cx="8715436" cy="5043510"/>
          </a:xfrm>
        </p:spPr>
        <p:txBody>
          <a:bodyPr>
            <a:normAutofit fontScale="62500" lnSpcReduction="20000"/>
          </a:bodyPr>
          <a:lstStyle/>
          <a:p>
            <a:pPr marL="0" indent="342900">
              <a:lnSpc>
                <a:spcPct val="120000"/>
              </a:lnSpc>
              <a:spcBef>
                <a:spcPts val="0"/>
              </a:spcBef>
              <a:buNone/>
            </a:pPr>
            <a:r>
              <a:rPr lang="ru-RU" dirty="0" smtClean="0">
                <a:latin typeface="Times New Roman" pitchFamily="18" charset="0"/>
                <a:cs typeface="Times New Roman" pitchFamily="18" charset="0"/>
              </a:rPr>
              <a:t>Взрослые особи имеют длину лишь немногим более 1 мм. У них желтоватое тело с двумя парами крыльев, покрытых белым мучнистым налетом. Личинки плоские, овальные, похожи на щиток с восковидной бахромой по краям, покрыты </a:t>
            </a:r>
            <a:r>
              <a:rPr lang="ru-RU" dirty="0" err="1" smtClean="0">
                <a:latin typeface="Times New Roman" pitchFamily="18" charset="0"/>
                <a:cs typeface="Times New Roman" pitchFamily="18" charset="0"/>
              </a:rPr>
              <a:t>шипиками</a:t>
            </a:r>
            <a:r>
              <a:rPr lang="ru-RU" dirty="0" smtClean="0">
                <a:latin typeface="Times New Roman" pitchFamily="18" charset="0"/>
                <a:cs typeface="Times New Roman" pitchFamily="18" charset="0"/>
              </a:rPr>
              <a:t>. В защищенном грунте </a:t>
            </a:r>
            <a:r>
              <a:rPr lang="ru-RU" dirty="0" err="1" smtClean="0">
                <a:latin typeface="Times New Roman" pitchFamily="18" charset="0"/>
                <a:cs typeface="Times New Roman" pitchFamily="18" charset="0"/>
              </a:rPr>
              <a:t>белокрылка</a:t>
            </a:r>
            <a:r>
              <a:rPr lang="ru-RU" dirty="0" smtClean="0">
                <a:latin typeface="Times New Roman" pitchFamily="18" charset="0"/>
                <a:cs typeface="Times New Roman" pitchFamily="18" charset="0"/>
              </a:rPr>
              <a:t> распространена повсеместно и способна повреждать более 300 видов растений, в том числе овощные, декоративные и цветочные культуры. </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Зимуют </a:t>
            </a:r>
            <a:r>
              <a:rPr lang="ru-RU" dirty="0" smtClean="0">
                <a:latin typeface="Times New Roman" pitchFamily="18" charset="0"/>
                <a:cs typeface="Times New Roman" pitchFamily="18" charset="0"/>
              </a:rPr>
              <a:t>обычно самки, реже яйца, способные выдерживать кратковременные понижения температур до -5, а иногда даже и -12°С в основном на вегетирующих растениях. Однако перезимовка тепличной </a:t>
            </a:r>
            <a:r>
              <a:rPr lang="ru-RU" dirty="0" err="1" smtClean="0">
                <a:latin typeface="Times New Roman" pitchFamily="18" charset="0"/>
                <a:cs typeface="Times New Roman" pitchFamily="18" charset="0"/>
              </a:rPr>
              <a:t>белокрылки</a:t>
            </a:r>
            <a:r>
              <a:rPr lang="ru-RU" dirty="0" smtClean="0">
                <a:latin typeface="Times New Roman" pitchFamily="18" charset="0"/>
                <a:cs typeface="Times New Roman" pitchFamily="18" charset="0"/>
              </a:rPr>
              <a:t> в открытом грунте возможна лишь в самых южных регионах России. В начале нового вегетационного сезона каждая самка откладывает около 100 яиц (по 10-20 в каждой кладке) на нижнюю сторону листьев кормовых растений, припорашивая их белым восковым налетом</a:t>
            </a:r>
            <a:endParaRPr lang="ru-RU"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643998" cy="6357982"/>
          </a:xfrm>
        </p:spPr>
        <p:txBody>
          <a:bodyPr>
            <a:normAutofit fontScale="85000" lnSpcReduction="20000"/>
          </a:bodyPr>
          <a:lstStyle/>
          <a:p>
            <a:pPr marL="0" indent="342900">
              <a:lnSpc>
                <a:spcPct val="120000"/>
              </a:lnSpc>
              <a:spcBef>
                <a:spcPts val="0"/>
              </a:spcBef>
              <a:buNone/>
            </a:pPr>
            <a:r>
              <a:rPr lang="ru-RU" dirty="0" smtClean="0">
                <a:latin typeface="Times New Roman" pitchFamily="18" charset="0"/>
                <a:cs typeface="Times New Roman" pitchFamily="18" charset="0"/>
              </a:rPr>
              <a:t>Появляющиеся вскоре личинки первого возраста, называемые бродяжками, расползаются, присасываются к тканям листа, а после последующей линьки теряют способность передвигаться. Личинки </a:t>
            </a:r>
            <a:r>
              <a:rPr lang="ru-RU" dirty="0" err="1" smtClean="0">
                <a:latin typeface="Times New Roman" pitchFamily="18" charset="0"/>
                <a:cs typeface="Times New Roman" pitchFamily="18" charset="0"/>
              </a:rPr>
              <a:t>белокрылок</a:t>
            </a:r>
            <a:r>
              <a:rPr lang="ru-RU" dirty="0" smtClean="0">
                <a:latin typeface="Times New Roman" pitchFamily="18" charset="0"/>
                <a:cs typeface="Times New Roman" pitchFamily="18" charset="0"/>
              </a:rPr>
              <a:t> имеют четыре возраста. Во время последней линьки они становятся выпуклыми и практически утрачивают конечности, покрываются более плотными восковыми образованиями, которые называются </a:t>
            </a:r>
            <a:r>
              <a:rPr lang="ru-RU" dirty="0" err="1" smtClean="0">
                <a:latin typeface="Times New Roman" pitchFamily="18" charset="0"/>
                <a:cs typeface="Times New Roman" pitchFamily="18" charset="0"/>
              </a:rPr>
              <a:t>пупариями</a:t>
            </a:r>
            <a:r>
              <a:rPr lang="ru-RU" dirty="0" smtClean="0">
                <a:latin typeface="Times New Roman" pitchFamily="18" charset="0"/>
                <a:cs typeface="Times New Roman" pitchFamily="18" charset="0"/>
              </a:rPr>
              <a:t>. Под этими покровами личинки и превращаются во взрослых насекомых. Продолжительность развития одной генерации составляет 20-30 дней, а число поколений, развивающихся в течении одного года, в теплицах </a:t>
            </a:r>
            <a:r>
              <a:rPr lang="ru-RU" dirty="0" smtClean="0">
                <a:latin typeface="Times New Roman" pitchFamily="18" charset="0"/>
                <a:cs typeface="Times New Roman" pitchFamily="18" charset="0"/>
              </a:rPr>
              <a:t>может  </a:t>
            </a:r>
            <a:r>
              <a:rPr lang="ru-RU" dirty="0" smtClean="0">
                <a:latin typeface="Times New Roman" pitchFamily="18" charset="0"/>
                <a:cs typeface="Times New Roman" pitchFamily="18" charset="0"/>
              </a:rPr>
              <a:t>достигать 10-15. Особенно быстро размножение и развитие вредителя идет при высокой (20-27°С) температуре</a:t>
            </a:r>
            <a:endParaRPr lang="ru-RU"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14290"/>
            <a:ext cx="8501122" cy="6429420"/>
          </a:xfrm>
        </p:spPr>
        <p:txBody>
          <a:bodyPr>
            <a:normAutofit fontScale="92500" lnSpcReduction="20000"/>
          </a:bodyPr>
          <a:lstStyle/>
          <a:p>
            <a:pPr marL="0" indent="342900">
              <a:lnSpc>
                <a:spcPct val="110000"/>
              </a:lnSpc>
              <a:spcBef>
                <a:spcPts val="0"/>
              </a:spcBef>
              <a:buNone/>
            </a:pPr>
            <a:r>
              <a:rPr lang="ru-RU" dirty="0" smtClean="0">
                <a:latin typeface="Times New Roman" pitchFamily="18" charset="0"/>
                <a:cs typeface="Times New Roman" pitchFamily="18" charset="0"/>
              </a:rPr>
              <a:t>Личинки и взрослые особи </a:t>
            </a:r>
            <a:r>
              <a:rPr lang="ru-RU" dirty="0" err="1" smtClean="0">
                <a:latin typeface="Times New Roman" pitchFamily="18" charset="0"/>
                <a:cs typeface="Times New Roman" pitchFamily="18" charset="0"/>
              </a:rPr>
              <a:t>белокрылки</a:t>
            </a:r>
            <a:r>
              <a:rPr lang="ru-RU" dirty="0" smtClean="0">
                <a:latin typeface="Times New Roman" pitchFamily="18" charset="0"/>
                <a:cs typeface="Times New Roman" pitchFamily="18" charset="0"/>
              </a:rPr>
              <a:t>, высасывая соки из листьев растений, сильно угнетают их. На поврежденных листьях появляются желтоватые, постепенно увеличивающиеся в размере пятна; при сильном повреждении они увядают и засыхают. Усугубляют физиологическое состояние растений поселяющиеся на сахаристых выделениях вредителя сапрофитные </a:t>
            </a:r>
            <a:r>
              <a:rPr lang="ru-RU" dirty="0" err="1" smtClean="0">
                <a:latin typeface="Times New Roman" pitchFamily="18" charset="0"/>
                <a:cs typeface="Times New Roman" pitchFamily="18" charset="0"/>
              </a:rPr>
              <a:t>сажистые</a:t>
            </a:r>
            <a:r>
              <a:rPr lang="ru-RU" dirty="0" smtClean="0">
                <a:latin typeface="Times New Roman" pitchFamily="18" charset="0"/>
                <a:cs typeface="Times New Roman" pitchFamily="18" charset="0"/>
              </a:rPr>
              <a:t> грибки, которые могут существенно затруднить фотосинтетическую деятельность заселенных </a:t>
            </a:r>
            <a:r>
              <a:rPr lang="ru-RU" dirty="0" err="1" smtClean="0">
                <a:latin typeface="Times New Roman" pitchFamily="18" charset="0"/>
                <a:cs typeface="Times New Roman" pitchFamily="18" charset="0"/>
              </a:rPr>
              <a:t>белокрылкой</a:t>
            </a:r>
            <a:r>
              <a:rPr lang="ru-RU" dirty="0" smtClean="0">
                <a:latin typeface="Times New Roman" pitchFamily="18" charset="0"/>
                <a:cs typeface="Times New Roman" pitchFamily="18" charset="0"/>
              </a:rPr>
              <a:t> листьев. Опасность этого вредителя заключается также в возможности переноса некоторых опасных вирусных </a:t>
            </a:r>
            <a:r>
              <a:rPr lang="ru-RU" dirty="0" smtClean="0">
                <a:latin typeface="Times New Roman" pitchFamily="18" charset="0"/>
                <a:cs typeface="Times New Roman" pitchFamily="18" charset="0"/>
              </a:rPr>
              <a:t>заболеваний.</a:t>
            </a:r>
            <a:endParaRPr lang="ru-RU"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f77048883ccb5e8b5ce322246a88edeb.jpeg"/>
          <p:cNvPicPr>
            <a:picLocks noGrp="1" noChangeAspect="1"/>
          </p:cNvPicPr>
          <p:nvPr>
            <p:ph idx="1"/>
          </p:nvPr>
        </p:nvPicPr>
        <p:blipFill>
          <a:blip r:embed="rId2"/>
          <a:stretch>
            <a:fillRect/>
          </a:stretch>
        </p:blipFill>
        <p:spPr>
          <a:xfrm>
            <a:off x="571472" y="642918"/>
            <a:ext cx="7858180" cy="5643602"/>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4638"/>
            <a:ext cx="8258204" cy="1154098"/>
          </a:xfrm>
        </p:spPr>
        <p:txBody>
          <a:bodyPr>
            <a:normAutofit fontScale="90000"/>
          </a:bodyPr>
          <a:lstStyle/>
          <a:p>
            <a:r>
              <a:rPr lang="it-IT" dirty="0" smtClean="0">
                <a:solidFill>
                  <a:schemeClr val="accent6">
                    <a:lumMod val="50000"/>
                  </a:schemeClr>
                </a:solidFill>
                <a:latin typeface="Times New Roman" pitchFamily="18" charset="0"/>
                <a:cs typeface="Times New Roman" pitchFamily="18" charset="0"/>
              </a:rPr>
              <a:t>Горчаковая совка </a:t>
            </a:r>
            <a:r>
              <a:rPr lang="ru-RU" dirty="0" smtClean="0">
                <a:solidFill>
                  <a:schemeClr val="accent6">
                    <a:lumMod val="50000"/>
                  </a:schemeClr>
                </a:solidFill>
                <a:latin typeface="Times New Roman" pitchFamily="18" charset="0"/>
                <a:cs typeface="Times New Roman" pitchFamily="18" charset="0"/>
              </a:rPr>
              <a:t/>
            </a:r>
            <a:br>
              <a:rPr lang="ru-RU" dirty="0" smtClean="0">
                <a:solidFill>
                  <a:schemeClr val="accent6">
                    <a:lumMod val="50000"/>
                  </a:schemeClr>
                </a:solidFill>
                <a:latin typeface="Times New Roman" pitchFamily="18" charset="0"/>
                <a:cs typeface="Times New Roman" pitchFamily="18" charset="0"/>
              </a:rPr>
            </a:br>
            <a:r>
              <a:rPr lang="it-IT" dirty="0" smtClean="0">
                <a:solidFill>
                  <a:schemeClr val="accent6">
                    <a:lumMod val="50000"/>
                  </a:schemeClr>
                </a:solidFill>
                <a:latin typeface="Times New Roman" pitchFamily="18" charset="0"/>
                <a:cs typeface="Times New Roman" pitchFamily="18" charset="0"/>
              </a:rPr>
              <a:t>(</a:t>
            </a:r>
            <a:r>
              <a:rPr lang="it-IT" dirty="0" smtClean="0">
                <a:solidFill>
                  <a:schemeClr val="accent6">
                    <a:lumMod val="50000"/>
                  </a:schemeClr>
                </a:solidFill>
                <a:latin typeface="Times New Roman" pitchFamily="18" charset="0"/>
                <a:cs typeface="Times New Roman" pitchFamily="18" charset="0"/>
              </a:rPr>
              <a:t>Mamestra persicariae L.)</a:t>
            </a:r>
            <a:endParaRPr lang="ru-RU"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1428736"/>
            <a:ext cx="8643998" cy="5214974"/>
          </a:xfrm>
        </p:spPr>
        <p:txBody>
          <a:bodyPr>
            <a:normAutofit fontScale="77500" lnSpcReduction="20000"/>
          </a:bodyPr>
          <a:lstStyle/>
          <a:p>
            <a:pPr marL="0" indent="342900">
              <a:lnSpc>
                <a:spcPct val="120000"/>
              </a:lnSpc>
              <a:spcBef>
                <a:spcPts val="0"/>
              </a:spcBef>
              <a:buNone/>
            </a:pPr>
            <a:r>
              <a:rPr lang="ru-RU" dirty="0" smtClean="0">
                <a:latin typeface="Times New Roman" pitchFamily="18" charset="0"/>
                <a:cs typeface="Times New Roman" pitchFamily="18" charset="0"/>
              </a:rPr>
              <a:t>Распространена практически повсеместно. Повреждает астру, гвоздику, гладиолус, </a:t>
            </a:r>
            <a:r>
              <a:rPr lang="ru-RU" dirty="0" err="1" smtClean="0">
                <a:latin typeface="Times New Roman" pitchFamily="18" charset="0"/>
                <a:cs typeface="Times New Roman" pitchFamily="18" charset="0"/>
              </a:rPr>
              <a:t>цинию</a:t>
            </a:r>
            <a:r>
              <a:rPr lang="ru-RU" dirty="0" smtClean="0">
                <a:latin typeface="Times New Roman" pitchFamily="18" charset="0"/>
                <a:cs typeface="Times New Roman" pitchFamily="18" charset="0"/>
              </a:rPr>
              <a:t> и многие другие цветочные культуры. Темно-коричневые с белыми круглым и почковидным пятном, а также темно-серыми поперечными полосами бабочка с размахом крыльев до 50 мм. Гусеница бурая или зеленая с желтой полосой на спине и 2 рядами </a:t>
            </a:r>
            <a:r>
              <a:rPr lang="ru-RU" dirty="0" err="1" smtClean="0">
                <a:latin typeface="Times New Roman" pitchFamily="18" charset="0"/>
                <a:cs typeface="Times New Roman" pitchFamily="18" charset="0"/>
              </a:rPr>
              <a:t>темнозеленых</a:t>
            </a:r>
            <a:r>
              <a:rPr lang="ru-RU" dirty="0" smtClean="0">
                <a:latin typeface="Times New Roman" pitchFamily="18" charset="0"/>
                <a:cs typeface="Times New Roman" pitchFamily="18" charset="0"/>
              </a:rPr>
              <a:t> треугольных пятен по бокам. На конце тела сверху имеется тупой бугор. Зимуют куколки в верхнем слое почвы. Лет бабочек отмечается в конце весны – начале лета. Активность бабочек преимущественно сумеречная. Гусеницы младших возрастов держатся группами, мелко соскабливая паренхиму листа. Гусеницы старших возрастов </a:t>
            </a:r>
            <a:r>
              <a:rPr lang="ru-RU" dirty="0" err="1" smtClean="0">
                <a:latin typeface="Times New Roman" pitchFamily="18" charset="0"/>
                <a:cs typeface="Times New Roman" pitchFamily="18" charset="0"/>
              </a:rPr>
              <a:t>грудо</a:t>
            </a:r>
            <a:r>
              <a:rPr lang="ru-RU" dirty="0" smtClean="0">
                <a:latin typeface="Times New Roman" pitchFamily="18" charset="0"/>
                <a:cs typeface="Times New Roman" pitchFamily="18" charset="0"/>
              </a:rPr>
              <a:t> объедаю листья. В год развивается до 3 поколений.</a:t>
            </a:r>
            <a:endParaRPr lang="ru-RU"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gorchakovaya-sovka.jpg"/>
          <p:cNvPicPr>
            <a:picLocks noGrp="1" noChangeAspect="1"/>
          </p:cNvPicPr>
          <p:nvPr>
            <p:ph idx="1"/>
          </p:nvPr>
        </p:nvPicPr>
        <p:blipFill>
          <a:blip r:embed="rId2"/>
          <a:stretch>
            <a:fillRect/>
          </a:stretch>
        </p:blipFill>
        <p:spPr>
          <a:xfrm>
            <a:off x="214282" y="857232"/>
            <a:ext cx="8715404" cy="3616892"/>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6">
                    <a:lumMod val="50000"/>
                  </a:schemeClr>
                </a:solidFill>
                <a:latin typeface="Times New Roman" pitchFamily="18" charset="0"/>
                <a:cs typeface="Times New Roman" pitchFamily="18" charset="0"/>
              </a:rPr>
              <a:t> </a:t>
            </a:r>
            <a:r>
              <a:rPr lang="ru-RU" dirty="0" smtClean="0">
                <a:solidFill>
                  <a:schemeClr val="accent6">
                    <a:lumMod val="50000"/>
                  </a:schemeClr>
                </a:solidFill>
                <a:latin typeface="Times New Roman" pitchFamily="18" charset="0"/>
                <a:cs typeface="Times New Roman" pitchFamily="18" charset="0"/>
              </a:rPr>
              <a:t>Красный цитрусовый клещ (</a:t>
            </a:r>
            <a:r>
              <a:rPr lang="ru-RU" dirty="0" err="1" smtClean="0">
                <a:solidFill>
                  <a:schemeClr val="accent6">
                    <a:lumMod val="50000"/>
                  </a:schemeClr>
                </a:solidFill>
                <a:latin typeface="Times New Roman" pitchFamily="18" charset="0"/>
                <a:cs typeface="Times New Roman" pitchFamily="18" charset="0"/>
              </a:rPr>
              <a:t>Panonychus</a:t>
            </a:r>
            <a:r>
              <a:rPr lang="ru-RU" dirty="0" smtClean="0">
                <a:solidFill>
                  <a:schemeClr val="accent6">
                    <a:lumMod val="50000"/>
                  </a:schemeClr>
                </a:solidFill>
                <a:latin typeface="Times New Roman" pitchFamily="18" charset="0"/>
                <a:cs typeface="Times New Roman" pitchFamily="18" charset="0"/>
              </a:rPr>
              <a:t> </a:t>
            </a:r>
            <a:r>
              <a:rPr lang="ru-RU" dirty="0" err="1" smtClean="0">
                <a:solidFill>
                  <a:schemeClr val="accent6">
                    <a:lumMod val="50000"/>
                  </a:schemeClr>
                </a:solidFill>
                <a:latin typeface="Times New Roman" pitchFamily="18" charset="0"/>
                <a:cs typeface="Times New Roman" pitchFamily="18" charset="0"/>
              </a:rPr>
              <a:t>citri</a:t>
            </a:r>
            <a:r>
              <a:rPr lang="ru-RU" dirty="0" smtClean="0">
                <a:solidFill>
                  <a:schemeClr val="accent6">
                    <a:lumMod val="50000"/>
                  </a:schemeClr>
                </a:solidFill>
                <a:latin typeface="Times New Roman" pitchFamily="18" charset="0"/>
                <a:cs typeface="Times New Roman" pitchFamily="18" charset="0"/>
              </a:rPr>
              <a:t> </a:t>
            </a:r>
            <a:r>
              <a:rPr lang="ru-RU" dirty="0" err="1" smtClean="0">
                <a:solidFill>
                  <a:schemeClr val="accent6">
                    <a:lumMod val="50000"/>
                  </a:schemeClr>
                </a:solidFill>
                <a:latin typeface="Times New Roman" pitchFamily="18" charset="0"/>
                <a:cs typeface="Times New Roman" pitchFamily="18" charset="0"/>
              </a:rPr>
              <a:t>Mc</a:t>
            </a:r>
            <a:r>
              <a:rPr lang="ru-RU" dirty="0" smtClean="0">
                <a:solidFill>
                  <a:schemeClr val="accent6">
                    <a:lumMod val="50000"/>
                  </a:schemeClr>
                </a:solidFill>
                <a:latin typeface="Times New Roman" pitchFamily="18" charset="0"/>
                <a:cs typeface="Times New Roman" pitchFamily="18" charset="0"/>
              </a:rPr>
              <a:t> </a:t>
            </a:r>
            <a:r>
              <a:rPr lang="ru-RU" dirty="0" err="1" smtClean="0">
                <a:solidFill>
                  <a:schemeClr val="accent6">
                    <a:lumMod val="50000"/>
                  </a:schemeClr>
                </a:solidFill>
                <a:latin typeface="Times New Roman" pitchFamily="18" charset="0"/>
                <a:cs typeface="Times New Roman" pitchFamily="18" charset="0"/>
              </a:rPr>
              <a:t>Gr</a:t>
            </a:r>
            <a:r>
              <a:rPr lang="ru-RU" dirty="0" smtClean="0">
                <a:solidFill>
                  <a:schemeClr val="accent6">
                    <a:lumMod val="50000"/>
                  </a:schemeClr>
                </a:solidFill>
                <a:latin typeface="Times New Roman" pitchFamily="18" charset="0"/>
                <a:cs typeface="Times New Roman" pitchFamily="18" charset="0"/>
              </a:rPr>
              <a:t>). </a:t>
            </a:r>
            <a:endParaRPr lang="ru-RU"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357158" y="1600200"/>
            <a:ext cx="8572560" cy="5114948"/>
          </a:xfrm>
        </p:spPr>
        <p:txBody>
          <a:bodyPr>
            <a:normAutofit fontScale="62500" lnSpcReduction="20000"/>
          </a:bodyPr>
          <a:lstStyle/>
          <a:p>
            <a:pPr marL="0" indent="342900">
              <a:lnSpc>
                <a:spcPct val="120000"/>
              </a:lnSpc>
              <a:spcBef>
                <a:spcPts val="0"/>
              </a:spcBef>
              <a:buNone/>
            </a:pPr>
            <a:r>
              <a:rPr lang="ru-RU" dirty="0" smtClean="0">
                <a:latin typeface="Times New Roman" pitchFamily="18" charset="0"/>
                <a:cs typeface="Times New Roman" pitchFamily="18" charset="0"/>
              </a:rPr>
              <a:t>В оранжереях встречается повсеместно, в открытом грунте распространен на юге </a:t>
            </a:r>
            <a:r>
              <a:rPr lang="ru-RU" dirty="0" err="1" smtClean="0">
                <a:latin typeface="Times New Roman" pitchFamily="18" charset="0"/>
                <a:cs typeface="Times New Roman" pitchFamily="18" charset="0"/>
              </a:rPr>
              <a:t>Северо</a:t>
            </a:r>
            <a:r>
              <a:rPr lang="ru-RU" dirty="0" smtClean="0">
                <a:latin typeface="Times New Roman" pitchFamily="18" charset="0"/>
                <a:cs typeface="Times New Roman" pitchFamily="18" charset="0"/>
              </a:rPr>
              <a:t> - </a:t>
            </a:r>
            <a:r>
              <a:rPr lang="ru-RU" dirty="0" smtClean="0">
                <a:latin typeface="Times New Roman" pitchFamily="18" charset="0"/>
                <a:cs typeface="Times New Roman" pitchFamily="18" charset="0"/>
              </a:rPr>
              <a:t>Кавказского </a:t>
            </a:r>
            <a:r>
              <a:rPr lang="ru-RU" dirty="0" smtClean="0">
                <a:latin typeface="Times New Roman" pitchFamily="18" charset="0"/>
                <a:cs typeface="Times New Roman" pitchFamily="18" charset="0"/>
              </a:rPr>
              <a:t>региона. Повреждает цитрусовые, особенно лимон, фикусы, отмечен на некоторых других растениях. Самка длиной до 0,42 мм, с широкоовальным выпуклым телом красного или красно-бурого цвета, с щетинками на высоких бугорках. Самец длиной около 0,25 мм, с удлиненным, оранжево-красным телом. Зимуют любые стадии развития на повреждаемых растениях. В активное состояние они переходят при температуре воздуха выше 10-11°С. Питаются на листьях, реже – на плодах и молодых побегах, высасывая из них соки. Поврежденные листья приобретают бронзовую окраску и засыхают, плоды деформируются и преждевременно опадают. Взрослые самки после спаривания откладывают яйца. Их средняя плодовитость – около 55 шт., но при низкой влажности воздуха (менее 40%) размножение клеща </a:t>
            </a:r>
            <a:r>
              <a:rPr lang="ru-RU" dirty="0" smtClean="0">
                <a:latin typeface="Times New Roman" pitchFamily="18" charset="0"/>
                <a:cs typeface="Times New Roman" pitchFamily="18" charset="0"/>
              </a:rPr>
              <a:t>невозможно.</a:t>
            </a:r>
            <a:endParaRPr lang="ru-RU"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ost_5935da03b1d79.jpg"/>
          <p:cNvPicPr>
            <a:picLocks noGrp="1" noChangeAspect="1"/>
          </p:cNvPicPr>
          <p:nvPr>
            <p:ph idx="1"/>
          </p:nvPr>
        </p:nvPicPr>
        <p:blipFill>
          <a:blip r:embed="rId2"/>
          <a:stretch>
            <a:fillRect/>
          </a:stretch>
        </p:blipFill>
        <p:spPr>
          <a:xfrm>
            <a:off x="857224" y="714356"/>
            <a:ext cx="7040532" cy="5174791"/>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Oranzherejnaya-persikovaya-tlya.jpg"/>
          <p:cNvPicPr>
            <a:picLocks noGrp="1" noChangeAspect="1"/>
          </p:cNvPicPr>
          <p:nvPr>
            <p:ph idx="1"/>
          </p:nvPr>
        </p:nvPicPr>
        <p:blipFill>
          <a:blip r:embed="rId2"/>
          <a:stretch>
            <a:fillRect/>
          </a:stretch>
        </p:blipFill>
        <p:spPr>
          <a:xfrm>
            <a:off x="571472" y="857232"/>
            <a:ext cx="8065821" cy="5143536"/>
          </a:xfrm>
        </p:spPr>
      </p:pic>
      <p:sp>
        <p:nvSpPr>
          <p:cNvPr id="1026" name="AutoShape 2" descr="C:\Users\%D0%9E%D0%BB%D1%8F\Desktop\%D0%92%D0%91%D0%94%D0%9A\csm_myzus_persicae_var_persicae_069aa2e3cc.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8186766" cy="939784"/>
          </a:xfrm>
        </p:spPr>
        <p:txBody>
          <a:bodyPr>
            <a:normAutofit fontScale="90000"/>
          </a:bodyPr>
          <a:lstStyle/>
          <a:p>
            <a:r>
              <a:rPr lang="ru-RU" dirty="0" err="1" smtClean="0">
                <a:solidFill>
                  <a:schemeClr val="accent6">
                    <a:lumMod val="50000"/>
                  </a:schemeClr>
                </a:solidFill>
                <a:latin typeface="Times New Roman" pitchFamily="18" charset="0"/>
                <a:cs typeface="Times New Roman" pitchFamily="18" charset="0"/>
              </a:rPr>
              <a:t>Розанная</a:t>
            </a:r>
            <a:r>
              <a:rPr lang="ru-RU" dirty="0" smtClean="0">
                <a:solidFill>
                  <a:schemeClr val="accent6">
                    <a:lumMod val="50000"/>
                  </a:schemeClr>
                </a:solidFill>
                <a:latin typeface="Times New Roman" pitchFamily="18" charset="0"/>
                <a:cs typeface="Times New Roman" pitchFamily="18" charset="0"/>
              </a:rPr>
              <a:t> тля (</a:t>
            </a:r>
            <a:r>
              <a:rPr lang="en-US" dirty="0" err="1" smtClean="0">
                <a:solidFill>
                  <a:schemeClr val="accent6">
                    <a:lumMod val="50000"/>
                  </a:schemeClr>
                </a:solidFill>
                <a:latin typeface="Times New Roman" pitchFamily="18" charset="0"/>
                <a:cs typeface="Times New Roman" pitchFamily="18" charset="0"/>
              </a:rPr>
              <a:t>Macrosiphum</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rosae</a:t>
            </a:r>
            <a:r>
              <a:rPr lang="en-US" dirty="0" smtClean="0">
                <a:solidFill>
                  <a:schemeClr val="accent6">
                    <a:lumMod val="50000"/>
                  </a:schemeClr>
                </a:solidFill>
                <a:latin typeface="Times New Roman" pitchFamily="18" charset="0"/>
                <a:cs typeface="Times New Roman" pitchFamily="18" charset="0"/>
              </a:rPr>
              <a:t> L.)</a:t>
            </a:r>
            <a:endParaRPr lang="ru-RU"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142984"/>
            <a:ext cx="8715436" cy="5500726"/>
          </a:xfrm>
        </p:spPr>
        <p:txBody>
          <a:bodyPr>
            <a:normAutofit fontScale="70000" lnSpcReduction="20000"/>
          </a:bodyPr>
          <a:lstStyle/>
          <a:p>
            <a:pPr marL="0" indent="342900">
              <a:lnSpc>
                <a:spcPct val="120000"/>
              </a:lnSpc>
              <a:spcBef>
                <a:spcPts val="0"/>
              </a:spcBef>
              <a:buNone/>
            </a:pPr>
            <a:r>
              <a:rPr lang="ru-RU" dirty="0" smtClean="0">
                <a:latin typeface="Times New Roman" pitchFamily="18" charset="0"/>
                <a:cs typeface="Times New Roman" pitchFamily="18" charset="0"/>
              </a:rPr>
              <a:t>Распространена повсеместно. Вредит в открытом и защищенном грунте. Повреждает розу и шиповник. Взрослое насекомое длиной 2-3 мм, блестящее, зеленое, иногда бурое, с длинным мечевидным хвостиком и черными длинными усиками. </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Зимуют </a:t>
            </a:r>
            <a:r>
              <a:rPr lang="ru-RU" dirty="0" smtClean="0">
                <a:latin typeface="Times New Roman" pitchFamily="18" charset="0"/>
                <a:cs typeface="Times New Roman" pitchFamily="18" charset="0"/>
              </a:rPr>
              <a:t>яйца на побегах кормовых растений. Весной </a:t>
            </a:r>
            <a:r>
              <a:rPr lang="ru-RU" dirty="0" err="1" smtClean="0">
                <a:latin typeface="Times New Roman" pitchFamily="18" charset="0"/>
                <a:cs typeface="Times New Roman" pitchFamily="18" charset="0"/>
              </a:rPr>
              <a:t>отрождаются</a:t>
            </a:r>
            <a:r>
              <a:rPr lang="ru-RU" dirty="0" smtClean="0">
                <a:latin typeface="Times New Roman" pitchFamily="18" charset="0"/>
                <a:cs typeface="Times New Roman" pitchFamily="18" charset="0"/>
              </a:rPr>
              <a:t> личинки, которые через 10-15 дней превращаются в бескрылых </a:t>
            </a:r>
            <a:r>
              <a:rPr lang="ru-RU" dirty="0" err="1" smtClean="0">
                <a:latin typeface="Times New Roman" pitchFamily="18" charset="0"/>
                <a:cs typeface="Times New Roman" pitchFamily="18" charset="0"/>
              </a:rPr>
              <a:t>самокосновательниц</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отрождающих</a:t>
            </a:r>
            <a:r>
              <a:rPr lang="ru-RU" dirty="0" smtClean="0">
                <a:latin typeface="Times New Roman" pitchFamily="18" charset="0"/>
                <a:cs typeface="Times New Roman" pitchFamily="18" charset="0"/>
              </a:rPr>
              <a:t> личинок следующих поколений. Личинки и взрослые насекомые поселяются на листьях и концах побегов, а также бутонах, нередко образуя большие колонии и высасывая сок. Поврежденные органы деформируются, бутоны не распускаются. </a:t>
            </a:r>
          </a:p>
          <a:p>
            <a:pPr marL="0" indent="342900">
              <a:lnSpc>
                <a:spcPct val="120000"/>
              </a:lnSpc>
              <a:spcBef>
                <a:spcPts val="0"/>
              </a:spcBef>
              <a:buNone/>
            </a:pPr>
            <a:r>
              <a:rPr lang="ru-RU" dirty="0" smtClean="0">
                <a:latin typeface="Times New Roman" pitchFamily="18" charset="0"/>
                <a:cs typeface="Times New Roman" pitchFamily="18" charset="0"/>
              </a:rPr>
              <a:t>Начиная </a:t>
            </a:r>
            <a:r>
              <a:rPr lang="ru-RU" dirty="0" smtClean="0">
                <a:latin typeface="Times New Roman" pitchFamily="18" charset="0"/>
                <a:cs typeface="Times New Roman" pitchFamily="18" charset="0"/>
              </a:rPr>
              <a:t>со второго поколения в колониях тлей появляются и крылатые особи, перелетающие на другие растения. Осенью появляются особи обоеполого поколения, самки которого после спаривания откладывают зимующие яйца. В течение года развивается обычно более 10 поколений.</a:t>
            </a:r>
            <a:endParaRPr lang="ru-RU"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fmg5d76b4b6717f83.jpg"/>
          <p:cNvPicPr>
            <a:picLocks noGrp="1" noChangeAspect="1"/>
          </p:cNvPicPr>
          <p:nvPr>
            <p:ph idx="1"/>
          </p:nvPr>
        </p:nvPicPr>
        <p:blipFill>
          <a:blip r:embed="rId2" cstate="print"/>
          <a:stretch>
            <a:fillRect/>
          </a:stretch>
        </p:blipFill>
        <p:spPr>
          <a:xfrm>
            <a:off x="428596" y="1714488"/>
            <a:ext cx="8358214" cy="4105876"/>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6">
                    <a:lumMod val="50000"/>
                  </a:schemeClr>
                </a:solidFill>
                <a:latin typeface="Times New Roman" pitchFamily="18" charset="0"/>
                <a:cs typeface="Times New Roman" pitchFamily="18" charset="0"/>
              </a:rPr>
              <a:t>Оранжерейный </a:t>
            </a:r>
            <a:r>
              <a:rPr lang="ru-RU" dirty="0" err="1" smtClean="0">
                <a:solidFill>
                  <a:schemeClr val="accent6">
                    <a:lumMod val="50000"/>
                  </a:schemeClr>
                </a:solidFill>
                <a:latin typeface="Times New Roman" pitchFamily="18" charset="0"/>
                <a:cs typeface="Times New Roman" pitchFamily="18" charset="0"/>
              </a:rPr>
              <a:t>трипс</a:t>
            </a:r>
            <a:r>
              <a:rPr lang="ru-RU"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Heliothrips</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haemorrhoidalis</a:t>
            </a:r>
            <a:r>
              <a:rPr lang="en-US" dirty="0" smtClean="0">
                <a:solidFill>
                  <a:schemeClr val="accent6">
                    <a:lumMod val="50000"/>
                  </a:schemeClr>
                </a:solidFill>
                <a:latin typeface="Times New Roman" pitchFamily="18" charset="0"/>
                <a:cs typeface="Times New Roman" pitchFamily="18" charset="0"/>
              </a:rPr>
              <a:t> </a:t>
            </a:r>
            <a:r>
              <a:rPr lang="en-US" dirty="0" err="1" smtClean="0">
                <a:solidFill>
                  <a:schemeClr val="accent6">
                    <a:lumMod val="50000"/>
                  </a:schemeClr>
                </a:solidFill>
                <a:latin typeface="Times New Roman" pitchFamily="18" charset="0"/>
                <a:cs typeface="Times New Roman" pitchFamily="18" charset="0"/>
              </a:rPr>
              <a:t>Bouch</a:t>
            </a:r>
            <a:r>
              <a:rPr lang="en-US" dirty="0" smtClean="0">
                <a:solidFill>
                  <a:schemeClr val="accent6">
                    <a:lumMod val="50000"/>
                  </a:schemeClr>
                </a:solidFill>
                <a:latin typeface="Times New Roman" pitchFamily="18" charset="0"/>
                <a:cs typeface="Times New Roman" pitchFamily="18" charset="0"/>
              </a:rPr>
              <a:t>.)</a:t>
            </a:r>
            <a:endParaRPr lang="ru-RU" dirty="0">
              <a:solidFill>
                <a:schemeClr val="accent6">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1428736"/>
            <a:ext cx="8715436" cy="5143536"/>
          </a:xfrm>
        </p:spPr>
        <p:txBody>
          <a:bodyPr>
            <a:normAutofit fontScale="85000" lnSpcReduction="20000"/>
          </a:bodyPr>
          <a:lstStyle/>
          <a:p>
            <a:pPr marL="0" indent="342900">
              <a:lnSpc>
                <a:spcPct val="120000"/>
              </a:lnSpc>
              <a:spcBef>
                <a:spcPts val="0"/>
              </a:spcBef>
              <a:buNone/>
            </a:pPr>
            <a:r>
              <a:rPr lang="ru-RU" dirty="0" smtClean="0">
                <a:latin typeface="Times New Roman" pitchFamily="18" charset="0"/>
                <a:cs typeface="Times New Roman" pitchFamily="18" charset="0"/>
              </a:rPr>
              <a:t>Вредит повсеместно в оранжереях и теплицах, в открытом грунте, нередко размножается на комнатных растениях. Отмечен более чем на 100 видах декоративных, субтропических, плодовых и овощных растений. </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Из </a:t>
            </a:r>
            <a:r>
              <a:rPr lang="ru-RU" dirty="0" smtClean="0">
                <a:latin typeface="Times New Roman" pitchFamily="18" charset="0"/>
                <a:cs typeface="Times New Roman" pitchFamily="18" charset="0"/>
              </a:rPr>
              <a:t>декоративных предпочитает аспарагус, азалию, кактусы, калу, камелию, цикламен, бегонию, пальмы, рододендрон, фикус, гортензию, некоторые другие растения. Взрослый </a:t>
            </a:r>
            <a:r>
              <a:rPr lang="ru-RU" dirty="0" err="1" smtClean="0">
                <a:latin typeface="Times New Roman" pitchFamily="18" charset="0"/>
                <a:cs typeface="Times New Roman" pitchFamily="18" charset="0"/>
              </a:rPr>
              <a:t>трипс</a:t>
            </a:r>
            <a:r>
              <a:rPr lang="ru-RU" dirty="0" smtClean="0">
                <a:latin typeface="Times New Roman" pitchFamily="18" charset="0"/>
                <a:cs typeface="Times New Roman" pitchFamily="18" charset="0"/>
              </a:rPr>
              <a:t> длиной 1,2-1,5 мм, удлиненный, с бахромчатыми крыльями, черно-бурый; последние 3 членика брюшка оранжево желтого цвета. Личинка белая. </a:t>
            </a:r>
            <a:endParaRPr lang="ru-RU" dirty="0" smtClean="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57166"/>
            <a:ext cx="8329642" cy="6215106"/>
          </a:xfrm>
        </p:spPr>
        <p:txBody>
          <a:bodyPr>
            <a:normAutofit fontScale="70000" lnSpcReduction="20000"/>
          </a:bodyPr>
          <a:lstStyle/>
          <a:p>
            <a:pPr marL="0" indent="342900">
              <a:lnSpc>
                <a:spcPct val="120000"/>
              </a:lnSpc>
              <a:spcBef>
                <a:spcPts val="0"/>
              </a:spcBef>
              <a:buNone/>
            </a:pPr>
            <a:r>
              <a:rPr lang="ru-RU" dirty="0" smtClean="0">
                <a:latin typeface="Times New Roman" pitchFamily="18" charset="0"/>
                <a:cs typeface="Times New Roman" pitchFamily="18" charset="0"/>
              </a:rPr>
              <a:t>Зимуют взрослые </a:t>
            </a:r>
            <a:r>
              <a:rPr lang="ru-RU" dirty="0" err="1" smtClean="0">
                <a:latin typeface="Times New Roman" pitchFamily="18" charset="0"/>
                <a:cs typeface="Times New Roman" pitchFamily="18" charset="0"/>
              </a:rPr>
              <a:t>трипсы</a:t>
            </a:r>
            <a:r>
              <a:rPr lang="ru-RU" dirty="0" smtClean="0">
                <a:latin typeface="Times New Roman" pitchFamily="18" charset="0"/>
                <a:cs typeface="Times New Roman" pitchFamily="18" charset="0"/>
              </a:rPr>
              <a:t> под растительными остатками или в поверхностном слое почвы, иногда яйца. При благоприятных условиях в оранжереях вредитель может развиваться круглый год. Самки откладывают яйца в ткань листьев, прокалывая нижний эпидермис яйцекладом. Их плодовитость 22-25 яиц. </a:t>
            </a:r>
            <a:r>
              <a:rPr lang="ru-RU" dirty="0" err="1" smtClean="0">
                <a:latin typeface="Times New Roman" pitchFamily="18" charset="0"/>
                <a:cs typeface="Times New Roman" pitchFamily="18" charset="0"/>
              </a:rPr>
              <a:t>Отрождающиеся</a:t>
            </a:r>
            <a:r>
              <a:rPr lang="ru-RU" dirty="0" smtClean="0">
                <a:latin typeface="Times New Roman" pitchFamily="18" charset="0"/>
                <a:cs typeface="Times New Roman" pitchFamily="18" charset="0"/>
              </a:rPr>
              <a:t> через 10-18 дней личинки, а затем нимфы и взрослые особи живут преимущественно на нижней стороне листьев, высасывая клеточный сок и оставляя экскременты в виде мелких бурых пятен. Верхняя сторона листьев из-за многочисленных уколов приобретает серебристый блеск. При сильном повреждении они становятся бледно-желтыми и усыхают. </a:t>
            </a:r>
          </a:p>
          <a:p>
            <a:pPr marL="0" indent="342900">
              <a:lnSpc>
                <a:spcPct val="120000"/>
              </a:lnSpc>
              <a:spcBef>
                <a:spcPts val="0"/>
              </a:spcBef>
              <a:buNone/>
            </a:pPr>
            <a:r>
              <a:rPr lang="ru-RU" dirty="0" smtClean="0">
                <a:latin typeface="Times New Roman" pitchFamily="18" charset="0"/>
                <a:cs typeface="Times New Roman" pitchFamily="18" charset="0"/>
              </a:rPr>
              <a:t>Декоративность растений резко снижается. Могут повреждаться также молодые плоды и зеленые побеги. Оптимальны для развития оранжерейного </a:t>
            </a:r>
            <a:r>
              <a:rPr lang="ru-RU" dirty="0" err="1" smtClean="0">
                <a:latin typeface="Times New Roman" pitchFamily="18" charset="0"/>
                <a:cs typeface="Times New Roman" pitchFamily="18" charset="0"/>
              </a:rPr>
              <a:t>трипса</a:t>
            </a:r>
            <a:r>
              <a:rPr lang="ru-RU" dirty="0" smtClean="0">
                <a:latin typeface="Times New Roman" pitchFamily="18" charset="0"/>
                <a:cs typeface="Times New Roman" pitchFamily="18" charset="0"/>
              </a:rPr>
              <a:t> температура 25-27°С и относительная влажность воздуха 70-85 %. При таких условиях продолжительность развития одного поколения составляет около 25-30 дней. Всего в течение сезона обычно успевает развиться от 3 до 5 поколений</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628333968_4-p-trips-foto-4.jpg"/>
          <p:cNvPicPr>
            <a:picLocks noGrp="1" noChangeAspect="1"/>
          </p:cNvPicPr>
          <p:nvPr>
            <p:ph idx="1"/>
          </p:nvPr>
        </p:nvPicPr>
        <p:blipFill>
          <a:blip r:embed="rId2"/>
          <a:stretch>
            <a:fillRect/>
          </a:stretch>
        </p:blipFill>
        <p:spPr>
          <a:xfrm>
            <a:off x="928662" y="714356"/>
            <a:ext cx="7344314" cy="5508236"/>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chemeClr val="accent6">
                    <a:lumMod val="50000"/>
                  </a:schemeClr>
                </a:solidFill>
              </a:rPr>
              <a:t>Западный цветочный </a:t>
            </a:r>
            <a:r>
              <a:rPr lang="ru-RU" dirty="0" err="1" smtClean="0">
                <a:solidFill>
                  <a:schemeClr val="accent6">
                    <a:lumMod val="50000"/>
                  </a:schemeClr>
                </a:solidFill>
              </a:rPr>
              <a:t>трипс</a:t>
            </a:r>
            <a:r>
              <a:rPr lang="ru-RU" dirty="0" smtClean="0">
                <a:solidFill>
                  <a:schemeClr val="accent6">
                    <a:lumMod val="50000"/>
                  </a:schemeClr>
                </a:solidFill>
              </a:rPr>
              <a:t> (</a:t>
            </a:r>
            <a:r>
              <a:rPr lang="en-US" dirty="0" err="1" smtClean="0">
                <a:solidFill>
                  <a:schemeClr val="accent6">
                    <a:lumMod val="50000"/>
                  </a:schemeClr>
                </a:solidFill>
              </a:rPr>
              <a:t>Frankliniella</a:t>
            </a:r>
            <a:r>
              <a:rPr lang="en-US" dirty="0" smtClean="0">
                <a:solidFill>
                  <a:schemeClr val="accent6">
                    <a:lumMod val="50000"/>
                  </a:schemeClr>
                </a:solidFill>
              </a:rPr>
              <a:t> </a:t>
            </a:r>
            <a:r>
              <a:rPr lang="en-US" dirty="0" err="1" smtClean="0">
                <a:solidFill>
                  <a:schemeClr val="accent6">
                    <a:lumMod val="50000"/>
                  </a:schemeClr>
                </a:solidFill>
              </a:rPr>
              <a:t>occidentalis</a:t>
            </a:r>
            <a:r>
              <a:rPr lang="en-US" dirty="0" smtClean="0">
                <a:solidFill>
                  <a:schemeClr val="accent6">
                    <a:lumMod val="50000"/>
                  </a:schemeClr>
                </a:solidFill>
              </a:rPr>
              <a:t> P.). </a:t>
            </a:r>
            <a:endParaRPr lang="ru-RU" dirty="0">
              <a:solidFill>
                <a:schemeClr val="accent6">
                  <a:lumMod val="50000"/>
                </a:schemeClr>
              </a:solidFill>
            </a:endParaRPr>
          </a:p>
        </p:txBody>
      </p:sp>
      <p:sp>
        <p:nvSpPr>
          <p:cNvPr id="3" name="Содержимое 2"/>
          <p:cNvSpPr>
            <a:spLocks noGrp="1"/>
          </p:cNvSpPr>
          <p:nvPr>
            <p:ph idx="1"/>
          </p:nvPr>
        </p:nvSpPr>
        <p:spPr>
          <a:xfrm>
            <a:off x="285720" y="1600200"/>
            <a:ext cx="8715436" cy="4972072"/>
          </a:xfrm>
        </p:spPr>
        <p:txBody>
          <a:bodyPr>
            <a:normAutofit fontScale="775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Объект внутреннего карантина</a:t>
            </a:r>
            <a:r>
              <a:rPr lang="ru-RU" dirty="0" smtClean="0">
                <a:latin typeface="Times New Roman" pitchFamily="18" charset="0"/>
                <a:cs typeface="Times New Roman" pitchFamily="18" charset="0"/>
              </a:rPr>
              <a:t>. Полифаг. Повреждает более 200 видов растений. Питание </a:t>
            </a:r>
            <a:r>
              <a:rPr lang="ru-RU" dirty="0" err="1" smtClean="0">
                <a:latin typeface="Times New Roman" pitchFamily="18" charset="0"/>
                <a:cs typeface="Times New Roman" pitchFamily="18" charset="0"/>
              </a:rPr>
              <a:t>трипсов</a:t>
            </a:r>
            <a:r>
              <a:rPr lang="ru-RU" dirty="0" smtClean="0">
                <a:latin typeface="Times New Roman" pitchFamily="18" charset="0"/>
                <a:cs typeface="Times New Roman" pitchFamily="18" charset="0"/>
              </a:rPr>
              <a:t> приводит к обесцвечиванию верхней поверхности листьев, появляется серебристая окраска, деформация, бугорки. На лепестках цветков наблюдается обесцвечивание, рубцы, бутоны деформируются. Имаго – тонкие насекомые с узкими бахромчатыми крыльями, очень мелкие, длиной меньше 2 мм. Самцы меньше самок, окраска бледно-желтая, почти белая, брюшко тонкое с закругленным окончанием. Самки имеют более широкое брюшко, которое заканчивается острием, окраска варьирует от желтой до коричневой.</a:t>
            </a:r>
            <a:endParaRPr lang="ru-RU"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2018</Words>
  <PresentationFormat>Экран (4:3)</PresentationFormat>
  <Paragraphs>41</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Основные вредители цветочно-декоративных  культур</vt:lpstr>
      <vt:lpstr>Персиковая, оранжерейная или табачная тля (Myzodes persicae Sulz.)</vt:lpstr>
      <vt:lpstr>Слайд 3</vt:lpstr>
      <vt:lpstr>Розанная тля (Macrosiphum rosae L.)</vt:lpstr>
      <vt:lpstr>Слайд 5</vt:lpstr>
      <vt:lpstr>Оранжерейный трипс (Heliothrips haemorrhoidalis Bouch.)</vt:lpstr>
      <vt:lpstr>Слайд 7</vt:lpstr>
      <vt:lpstr>Слайд 8</vt:lpstr>
      <vt:lpstr>Западный цветочный трипс (Frankliniella occidentalis P.). </vt:lpstr>
      <vt:lpstr>Слайд 10</vt:lpstr>
      <vt:lpstr>Слайд 11</vt:lpstr>
      <vt:lpstr>Пальмовая щитовка  (Diaspis boisduvalii Sign.)</vt:lpstr>
      <vt:lpstr>Слайд 13</vt:lpstr>
      <vt:lpstr>Слайд 14</vt:lpstr>
      <vt:lpstr>Мягкая ложнощитовка  (Coccus hesperidum L.)</vt:lpstr>
      <vt:lpstr>Слайд 16</vt:lpstr>
      <vt:lpstr>Слайд 17</vt:lpstr>
      <vt:lpstr>Приморский мучнистый червец (Pseudococcus affinis Mask).</vt:lpstr>
      <vt:lpstr>Слайд 19</vt:lpstr>
      <vt:lpstr>Слайд 20</vt:lpstr>
      <vt:lpstr>Тепличная белокрылка  (Trialeurodes vaporariorum Westm)</vt:lpstr>
      <vt:lpstr>Слайд 22</vt:lpstr>
      <vt:lpstr>Слайд 23</vt:lpstr>
      <vt:lpstr>Слайд 24</vt:lpstr>
      <vt:lpstr>Горчаковая совка  (Mamestra persicariae L.)</vt:lpstr>
      <vt:lpstr>Слайд 26</vt:lpstr>
      <vt:lpstr> Красный цитрусовый клещ (Panonychus citri Mc Gr). </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вредители цветочно-декоративных  культур</dc:title>
  <dc:creator>Оля</dc:creator>
  <cp:lastModifiedBy>Оля</cp:lastModifiedBy>
  <cp:revision>10</cp:revision>
  <dcterms:created xsi:type="dcterms:W3CDTF">2023-03-17T11:07:08Z</dcterms:created>
  <dcterms:modified xsi:type="dcterms:W3CDTF">2023-03-17T12:38:33Z</dcterms:modified>
</cp:coreProperties>
</file>